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170A-7AA7-4367-B57E-05BECA296D06}" type="datetimeFigureOut">
              <a:rPr lang="zh-TW" altLang="en-US" smtClean="0"/>
              <a:t>2023/2/28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520-D127-4F94-8112-8CA546787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6966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170A-7AA7-4367-B57E-05BECA296D06}" type="datetimeFigureOut">
              <a:rPr lang="zh-TW" altLang="en-US" smtClean="0"/>
              <a:t>2023/2/28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520-D127-4F94-8112-8CA546787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2328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170A-7AA7-4367-B57E-05BECA296D06}" type="datetimeFigureOut">
              <a:rPr lang="zh-TW" altLang="en-US" smtClean="0"/>
              <a:t>2023/2/28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520-D127-4F94-8112-8CA546787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3244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170A-7AA7-4367-B57E-05BECA296D06}" type="datetimeFigureOut">
              <a:rPr lang="zh-TW" altLang="en-US" smtClean="0"/>
              <a:t>2023/2/28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520-D127-4F94-8112-8CA546787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597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170A-7AA7-4367-B57E-05BECA296D06}" type="datetimeFigureOut">
              <a:rPr lang="zh-TW" altLang="en-US" smtClean="0"/>
              <a:t>2023/2/28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520-D127-4F94-8112-8CA546787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8830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170A-7AA7-4367-B57E-05BECA296D06}" type="datetimeFigureOut">
              <a:rPr lang="zh-TW" altLang="en-US" smtClean="0"/>
              <a:t>2023/2/28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520-D127-4F94-8112-8CA546787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6045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170A-7AA7-4367-B57E-05BECA296D06}" type="datetimeFigureOut">
              <a:rPr lang="zh-TW" altLang="en-US" smtClean="0"/>
              <a:t>2023/2/28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520-D127-4F94-8112-8CA546787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2124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170A-7AA7-4367-B57E-05BECA296D06}" type="datetimeFigureOut">
              <a:rPr lang="zh-TW" altLang="en-US" smtClean="0"/>
              <a:t>2023/2/28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520-D127-4F94-8112-8CA546787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8046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170A-7AA7-4367-B57E-05BECA296D06}" type="datetimeFigureOut">
              <a:rPr lang="zh-TW" altLang="en-US" smtClean="0"/>
              <a:t>2023/2/28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520-D127-4F94-8112-8CA546787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5717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170A-7AA7-4367-B57E-05BECA296D06}" type="datetimeFigureOut">
              <a:rPr lang="zh-TW" altLang="en-US" smtClean="0"/>
              <a:t>2023/2/28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520-D127-4F94-8112-8CA546787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774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170A-7AA7-4367-B57E-05BECA296D06}" type="datetimeFigureOut">
              <a:rPr lang="zh-TW" altLang="en-US" smtClean="0"/>
              <a:t>2023/2/28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520-D127-4F94-8112-8CA546787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979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B170A-7AA7-4367-B57E-05BECA296D06}" type="datetimeFigureOut">
              <a:rPr lang="zh-TW" altLang="en-US" smtClean="0"/>
              <a:t>2023/2/28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0D520-D127-4F94-8112-8CA546787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5839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86871" y="1334511"/>
            <a:ext cx="9818255" cy="2387600"/>
          </a:xfrm>
        </p:spPr>
        <p:txBody>
          <a:bodyPr>
            <a:normAutofit/>
          </a:bodyPr>
          <a:lstStyle/>
          <a:p>
            <a:r>
              <a:rPr lang="en-US" altLang="zh-TW" sz="48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Hedging and Portfolio Optimization in Financial Market with a Large Trader</a:t>
            </a:r>
            <a:endParaRPr lang="zh-TW" altLang="en-US" sz="48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3998" y="3888366"/>
            <a:ext cx="9144000" cy="1655762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邢子謙 </a:t>
            </a:r>
            <a:r>
              <a:rPr lang="en-US" altLang="zh-TW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02/28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10416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Introduction</a:t>
            </a:r>
            <a:endParaRPr lang="zh-TW" altLang="en-US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Section 1. 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Adobe Devanagari" panose="02040503050201020203" pitchFamily="18" charset="0"/>
              </a:rPr>
              <a:t>非流動性資產價格波動的</a:t>
            </a:r>
            <a:r>
              <a:rPr lang="en-US" altLang="zh-TW" sz="2400" dirty="0" err="1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semimartingale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model</a:t>
            </a:r>
          </a:p>
          <a:p>
            <a:pPr marL="0" indent="0">
              <a:buNone/>
            </a:pPr>
            <a:endParaRPr lang="en-US" altLang="zh-TW" sz="2400" dirty="0" smtClean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0" indent="0">
              <a:buNone/>
            </a:pP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Section 2. 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Adobe Devanagari" panose="02040503050201020203" pitchFamily="18" charset="0"/>
              </a:rPr>
              <a:t>實際財富過程的動態、證明大投資者無套利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Adobe Devanagari" panose="02040503050201020203" pitchFamily="18" charset="0"/>
            </a:endParaRPr>
          </a:p>
          <a:p>
            <a:pPr marL="0" indent="0">
              <a:buNone/>
            </a:pP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Adobe Devanagari" panose="02040503050201020203" pitchFamily="18" charset="0"/>
            </a:endParaRPr>
          </a:p>
          <a:p>
            <a:pPr marL="0" indent="0">
              <a:buNone/>
            </a:pP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Section 3. 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Adobe Devanagari" panose="02040503050201020203" pitchFamily="18" charset="0"/>
              </a:rPr>
              <a:t>隨機積分的近似結果、近似可得權益、</a:t>
            </a:r>
            <a:r>
              <a:rPr lang="en-US" altLang="zh-TW" sz="2400" dirty="0" smtClean="0">
                <a:latin typeface="Adobe Devanagari" panose="02040503050201020203" pitchFamily="18" charset="0"/>
                <a:ea typeface="標楷體" panose="03000509000000000000" pitchFamily="65" charset="-120"/>
                <a:cs typeface="Adobe Devanagari" panose="02040503050201020203" pitchFamily="18" charset="0"/>
              </a:rPr>
              <a:t>Utility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Adobe Devanagari" panose="02040503050201020203" pitchFamily="18" charset="0"/>
              </a:rPr>
              <a:t>最大化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Adobe Devanagari" panose="02040503050201020203" pitchFamily="18" charset="0"/>
            </a:endParaRPr>
          </a:p>
          <a:p>
            <a:pPr marL="0" indent="0">
              <a:buNone/>
            </a:pP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Adobe Devanagari" panose="02040503050201020203" pitchFamily="18" charset="0"/>
            </a:endParaRPr>
          </a:p>
          <a:p>
            <a:pPr marL="0" indent="0">
              <a:buNone/>
            </a:pP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Section 4. 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Adobe Devanagari" panose="02040503050201020203" pitchFamily="18" charset="0"/>
              </a:rPr>
              <a:t>計算</a:t>
            </a:r>
            <a:r>
              <a:rPr lang="en-US" altLang="zh-TW" sz="2400" dirty="0" smtClean="0">
                <a:latin typeface="Adobe Devanagari" panose="02040503050201020203" pitchFamily="18" charset="0"/>
                <a:ea typeface="標楷體" panose="03000509000000000000" pitchFamily="65" charset="-120"/>
                <a:cs typeface="Adobe Devanagari" panose="02040503050201020203" pitchFamily="18" charset="0"/>
              </a:rPr>
              <a:t>super-replication</a:t>
            </a:r>
            <a:r>
              <a:rPr lang="zh-TW" altLang="en-US" sz="2400" dirty="0" smtClean="0">
                <a:latin typeface="Adobe Devanagari" panose="02040503050201020203" pitchFamily="18" charset="0"/>
                <a:ea typeface="標楷體" panose="03000509000000000000" pitchFamily="65" charset="-12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ea typeface="標楷體" panose="03000509000000000000" pitchFamily="65" charset="-120"/>
                <a:cs typeface="Adobe Devanagari" panose="02040503050201020203" pitchFamily="18" charset="0"/>
              </a:rPr>
              <a:t>price</a:t>
            </a:r>
          </a:p>
          <a:p>
            <a:pPr marL="0" indent="0">
              <a:buNone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Adobe Devanagari" panose="02040503050201020203" pitchFamily="18" charset="0"/>
              </a:rPr>
              <a:t>（在不承受或有債權風險的情況下避險所需的最小初始財富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Adobe Devanagari" panose="02040503050201020203" pitchFamily="18" charset="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06306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Section 1.</a:t>
            </a:r>
            <a:endParaRPr lang="zh-TW" altLang="en-US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zh-TW" sz="2400" dirty="0" smtClean="0">
                    <a:latin typeface="Adobe Devanagari" panose="02040503050201020203" pitchFamily="18" charset="0"/>
                    <a:cs typeface="Adobe Devanagari" panose="02040503050201020203" pitchFamily="18" charset="0"/>
                  </a:rPr>
                  <a:t>Assume a family of </a:t>
                </a:r>
                <a:r>
                  <a:rPr lang="en-US" altLang="zh-TW" sz="2400" dirty="0" err="1" smtClean="0">
                    <a:latin typeface="Adobe Devanagari" panose="02040503050201020203" pitchFamily="18" charset="0"/>
                    <a:cs typeface="Adobe Devanagari" panose="02040503050201020203" pitchFamily="18" charset="0"/>
                  </a:rPr>
                  <a:t>semimartingale</a:t>
                </a:r>
                <a:r>
                  <a:rPr lang="en-US" altLang="zh-TW" sz="2400" dirty="0" smtClean="0">
                    <a:latin typeface="Adobe Devanagari" panose="02040503050201020203" pitchFamily="18" charset="0"/>
                    <a:cs typeface="Adobe Devanagari" panose="02040503050201020203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altLang="zh-TW" sz="2400" i="1">
                            <a:latin typeface="Cambria Math" panose="02040503050406030204" pitchFamily="18" charset="0"/>
                          </a:rPr>
                          <m:t>θ</m:t>
                        </m:r>
                      </m:sup>
                    </m:sSup>
                    <m:r>
                      <a:rPr lang="en-US" altLang="zh-TW" sz="2400" i="1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altLang="zh-TW" sz="2400" i="1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zh-TW" alt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TW" sz="2400" i="1" smtClean="0">
                        <a:latin typeface="Cambria Math" panose="02040503050406030204" pitchFamily="18" charset="0"/>
                      </a:rPr>
                      <m:t>b</m:t>
                    </m:r>
                    <m:r>
                      <m:rPr>
                        <m:sty m:val="p"/>
                      </m:rPr>
                      <a:rPr lang="en-US" altLang="zh-TW" sz="2400" i="1">
                        <a:latin typeface="Cambria Math" panose="02040503050406030204" pitchFamily="18" charset="0"/>
                      </a:rPr>
                      <m:t>e</m:t>
                    </m:r>
                    <m:r>
                      <m:rPr>
                        <m:sty m:val="p"/>
                      </m:rPr>
                      <a:rPr lang="en-US" altLang="zh-TW" sz="2400" i="1" smtClean="0">
                        <a:latin typeface="Cambria Math" panose="02040503050406030204" pitchFamily="18" charset="0"/>
                      </a:rPr>
                      <m:t>l</m:t>
                    </m:r>
                    <m:r>
                      <m:rPr>
                        <m:sty m:val="p"/>
                      </m:rPr>
                      <a:rPr lang="en-US" altLang="zh-TW" sz="2400" i="1">
                        <a:latin typeface="Cambria Math" panose="02040503050406030204" pitchFamily="18" charset="0"/>
                      </a:rPr>
                      <m:t>o</m:t>
                    </m:r>
                    <m:r>
                      <m:rPr>
                        <m:sty m:val="p"/>
                      </m:rPr>
                      <a:rPr lang="en-US" altLang="zh-TW" sz="2400" i="1" smtClean="0">
                        <a:latin typeface="Cambria Math" panose="02040503050406030204" pitchFamily="18" charset="0"/>
                      </a:rPr>
                      <m:t>n</m:t>
                    </m:r>
                    <m:r>
                      <m:rPr>
                        <m:sty m:val="p"/>
                      </m:rPr>
                      <a:rPr lang="en-US" altLang="zh-TW" sz="2400" i="1">
                        <a:latin typeface="Cambria Math" panose="02040503050406030204" pitchFamily="18" charset="0"/>
                      </a:rPr>
                      <m:t>g</m:t>
                    </m:r>
                    <m:r>
                      <m:rPr>
                        <m:sty m:val="p"/>
                      </m:rPr>
                      <a:rPr lang="en-US" altLang="zh-TW" sz="2400" i="1" smtClean="0">
                        <a:latin typeface="Cambria Math" panose="02040503050406030204" pitchFamily="18" charset="0"/>
                      </a:rPr>
                      <m:t>s</m:t>
                    </m:r>
                    <m:r>
                      <a:rPr lang="zh-TW" alt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TW" sz="2400" i="1" smtClean="0">
                        <a:latin typeface="Cambria Math" panose="02040503050406030204" pitchFamily="18" charset="0"/>
                      </a:rPr>
                      <m:t>t</m:t>
                    </m:r>
                    <m:r>
                      <m:rPr>
                        <m:sty m:val="p"/>
                      </m:rPr>
                      <a:rPr lang="en-US" altLang="zh-TW" sz="2400" i="1">
                        <a:latin typeface="Cambria Math" panose="02040503050406030204" pitchFamily="18" charset="0"/>
                      </a:rPr>
                      <m:t>o</m:t>
                    </m:r>
                    <m:r>
                      <a:rPr lang="zh-TW" altLang="en-US" sz="240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TW" sz="2400" i="1">
                        <a:latin typeface="Cambria Math" panose="02040503050406030204" pitchFamily="18" charset="0"/>
                      </a:rPr>
                      <m:t>R</m:t>
                    </m:r>
                    <m:r>
                      <a:rPr lang="en-US" altLang="zh-TW" sz="240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zh-TW" altLang="en-US" sz="240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zh-TW" sz="2400" dirty="0" smtClean="0">
                  <a:latin typeface="Adobe Devanagari" panose="02040503050201020203" pitchFamily="18" charset="0"/>
                  <a:cs typeface="Adobe Devanagari" panose="02040503050201020203" pitchFamily="18" charset="0"/>
                </a:endParaRPr>
              </a:p>
              <a:p>
                <a:pPr marL="0" indent="0">
                  <a:buNone/>
                </a:pPr>
                <a:endParaRPr lang="en-US" altLang="zh-TW" sz="2400" dirty="0" smtClean="0">
                  <a:latin typeface="Adobe Devanagari" panose="02040503050201020203" pitchFamily="18" charset="0"/>
                  <a:cs typeface="Adobe Devanagari" panose="02040503050201020203" pitchFamily="18" charset="0"/>
                </a:endParaRPr>
              </a:p>
              <a:p>
                <a:pPr marL="0" indent="0">
                  <a:buNone/>
                </a:pPr>
                <a:r>
                  <a:rPr lang="zh-TW" altLang="en-US" sz="2400" dirty="0" smtClean="0">
                    <a:latin typeface="標楷體" panose="03000509000000000000" pitchFamily="65" charset="-120"/>
                    <a:ea typeface="標楷體" panose="03000509000000000000" pitchFamily="65" charset="-120"/>
                    <a:cs typeface="Adobe Devanagari" panose="02040503050201020203" pitchFamily="18" charset="0"/>
                  </a:rPr>
                  <a:t>→ 當大投資者的部位保持在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sz="2400" i="1" smtClean="0">
                        <a:latin typeface="Cambria Math" panose="02040503050406030204" pitchFamily="18" charset="0"/>
                      </a:rPr>
                      <m:t>θ</m:t>
                    </m:r>
                  </m:oMath>
                </a14:m>
                <a:r>
                  <a:rPr lang="zh-TW" altLang="en-US" sz="2400" dirty="0" smtClean="0">
                    <a:latin typeface="標楷體" panose="03000509000000000000" pitchFamily="65" charset="-120"/>
                    <a:ea typeface="標楷體" panose="03000509000000000000" pitchFamily="65" charset="-120"/>
                    <a:cs typeface="Adobe Devanagari" panose="02040503050201020203" pitchFamily="18" charset="0"/>
                  </a:rPr>
                  <a:t>時，給定非流動性資產的動態</a:t>
                </a:r>
                <a:endParaRPr lang="en-US" altLang="zh-TW" sz="2400" dirty="0" smtClean="0">
                  <a:latin typeface="標楷體" panose="03000509000000000000" pitchFamily="65" charset="-120"/>
                  <a:ea typeface="標楷體" panose="03000509000000000000" pitchFamily="65" charset="-120"/>
                  <a:cs typeface="Adobe Devanagari" panose="02040503050201020203" pitchFamily="18" charset="0"/>
                </a:endParaRPr>
              </a:p>
              <a:p>
                <a:pPr marL="0" indent="0">
                  <a:buNone/>
                </a:pPr>
                <a:endParaRPr lang="en-US" altLang="zh-TW" sz="2400" dirty="0" smtClean="0">
                  <a:latin typeface="Adobe Devanagari" panose="02040503050201020203" pitchFamily="18" charset="0"/>
                  <a:cs typeface="Adobe Devanagari" panose="02040503050201020203" pitchFamily="18" charset="0"/>
                </a:endParaRPr>
              </a:p>
              <a:p>
                <a:pPr marL="0" indent="0">
                  <a:buNone/>
                </a:pPr>
                <a:r>
                  <a:rPr lang="zh-TW" altLang="en-US" sz="2400" dirty="0" smtClean="0">
                    <a:latin typeface="標楷體" panose="03000509000000000000" pitchFamily="65" charset="-120"/>
                    <a:ea typeface="標楷體" panose="03000509000000000000" pitchFamily="65" charset="-120"/>
                    <a:cs typeface="Adobe Devanagari" panose="02040503050201020203" pitchFamily="18" charset="0"/>
                  </a:rPr>
                  <a:t>→ 產生時變函數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 sz="2400" i="1" smtClean="0">
                            <a:latin typeface="Cambria Math" panose="02040503050406030204" pitchFamily="18" charset="0"/>
                          </a:rPr>
                          <m:t>θ</m:t>
                        </m:r>
                        <m:r>
                          <a:rPr lang="zh-TW" altLang="en-US" sz="2400" i="1"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altLang="zh-TW" sz="2400" i="1">
                            <a:latin typeface="Cambria Math" panose="02040503050406030204" pitchFamily="18" charset="0"/>
                          </a:rPr>
                          <m:t>θ</m:t>
                        </m:r>
                      </m:sup>
                    </m:sSup>
                    <m:r>
                      <a:rPr lang="zh-TW" altLang="en-US" sz="2400" i="1">
                        <a:latin typeface="Cambria Math" panose="02040503050406030204" pitchFamily="18" charset="0"/>
                      </a:rPr>
                      <m:t>，</m:t>
                    </m:r>
                  </m:oMath>
                </a14:m>
                <a:r>
                  <a:rPr lang="zh-TW" altLang="en-US" sz="2400" dirty="0" smtClean="0">
                    <a:latin typeface="標楷體" panose="03000509000000000000" pitchFamily="65" charset="-120"/>
                    <a:ea typeface="標楷體" panose="03000509000000000000" pitchFamily="65" charset="-120"/>
                    <a:cs typeface="Adobe Devanagari" panose="02040503050201020203" pitchFamily="18" charset="0"/>
                  </a:rPr>
                  <a:t>用於定義價格</a:t>
                </a:r>
                <a:endParaRPr lang="en-US" altLang="zh-TW" sz="2400" dirty="0" smtClean="0">
                  <a:latin typeface="標楷體" panose="03000509000000000000" pitchFamily="65" charset="-120"/>
                  <a:ea typeface="標楷體" panose="03000509000000000000" pitchFamily="65" charset="-120"/>
                  <a:cs typeface="Adobe Devanagari" panose="02040503050201020203" pitchFamily="18" charset="0"/>
                </a:endParaRPr>
              </a:p>
              <a:p>
                <a:pPr marL="0" indent="0">
                  <a:buNone/>
                </a:pPr>
                <a:endParaRPr lang="en-US" altLang="zh-TW" sz="2400" dirty="0">
                  <a:latin typeface="Adobe Devanagari" panose="02040503050201020203" pitchFamily="18" charset="0"/>
                  <a:cs typeface="Adobe Devanagari" panose="02040503050201020203" pitchFamily="18" charset="0"/>
                </a:endParaRPr>
              </a:p>
              <a:p>
                <a:pPr marL="0" indent="0">
                  <a:buNone/>
                </a:pPr>
                <a:r>
                  <a:rPr lang="zh-TW" altLang="en-US" sz="2400" dirty="0" smtClean="0">
                    <a:latin typeface="標楷體" panose="03000509000000000000" pitchFamily="65" charset="-120"/>
                    <a:ea typeface="標楷體" panose="03000509000000000000" pitchFamily="65" charset="-120"/>
                    <a:cs typeface="Adobe Devanagari" panose="02040503050201020203" pitchFamily="18" charset="0"/>
                  </a:rPr>
                  <a:t>差異：訂單的影響會持續至下一單，使價格可能會跟隨不同的動態</a:t>
                </a:r>
                <a:endParaRPr lang="zh-TW" altLang="en-US" sz="2400" dirty="0">
                  <a:latin typeface="標楷體" panose="03000509000000000000" pitchFamily="65" charset="-120"/>
                  <a:ea typeface="標楷體" panose="03000509000000000000" pitchFamily="65" charset="-120"/>
                  <a:cs typeface="Adobe Devanagari" panose="02040503050201020203" pitchFamily="18" charset="0"/>
                </a:endParaRPr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98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7379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Section</a:t>
            </a:r>
            <a:r>
              <a:rPr lang="zh-TW" altLang="en-US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2.</a:t>
            </a:r>
            <a:endParaRPr lang="zh-TW" altLang="en-US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多數模型假設供需具有完美的彈性，但價格和大投資者之間並不獨立，因此要考慮其反饋。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反饋方向：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大投資者濫權操縱價格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　　　　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大投資者的訂單只有在價格受到不利調整後才會行使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→ 研究是否可進行套利（</a:t>
            </a:r>
            <a:r>
              <a:rPr lang="en-US" altLang="zh-TW" sz="2400" dirty="0" smtClean="0">
                <a:latin typeface="Adobe Devanagari" panose="02040503050201020203" pitchFamily="18" charset="0"/>
                <a:ea typeface="標楷體" panose="03000509000000000000" pitchFamily="65" charset="-120"/>
                <a:cs typeface="Adobe Devanagari" panose="02040503050201020203" pitchFamily="18" charset="0"/>
              </a:rPr>
              <a:t>Ito-</a:t>
            </a:r>
            <a:r>
              <a:rPr lang="en-US" altLang="zh-TW" sz="2400" dirty="0" err="1" smtClean="0">
                <a:latin typeface="Adobe Devanagari" panose="02040503050201020203" pitchFamily="18" charset="0"/>
                <a:ea typeface="標楷體" panose="03000509000000000000" pitchFamily="65" charset="-120"/>
                <a:cs typeface="Adobe Devanagari" panose="02040503050201020203" pitchFamily="18" charset="0"/>
              </a:rPr>
              <a:t>Wentzell</a:t>
            </a:r>
            <a:r>
              <a:rPr lang="zh-TW" altLang="en-US" sz="2400" dirty="0" smtClean="0">
                <a:latin typeface="Adobe Devanagari" panose="02040503050201020203" pitchFamily="18" charset="0"/>
                <a:ea typeface="標楷體" panose="03000509000000000000" pitchFamily="65" charset="-12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ea typeface="標楷體" panose="03000509000000000000" pitchFamily="65" charset="-120"/>
                <a:cs typeface="Adobe Devanagari" panose="02040503050201020203" pitchFamily="18" charset="0"/>
              </a:rPr>
              <a:t>formula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→ 將實際財富動態拆成利潤和損失（由外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的隨機衝擊和交易成本造成）</a:t>
            </a:r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351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Section</a:t>
            </a:r>
            <a:r>
              <a:rPr lang="zh-TW" altLang="en-US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3.</a:t>
            </a:r>
            <a:endParaRPr lang="zh-TW" altLang="en-US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Adobe Devanagari" panose="02040503050201020203" pitchFamily="18" charset="0"/>
              </a:rPr>
              <a:t>為避免交易成本，大投資者使用</a:t>
            </a:r>
            <a:r>
              <a:rPr lang="en-US" altLang="zh-TW" sz="2400" dirty="0" err="1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conti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.</a:t>
            </a:r>
            <a:r>
              <a:rPr lang="zh-TW" alt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trading</a:t>
            </a:r>
            <a:r>
              <a:rPr lang="zh-TW" alt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strategy</a:t>
            </a:r>
            <a:r>
              <a:rPr lang="zh-TW" alt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of</a:t>
            </a:r>
            <a:r>
              <a:rPr lang="zh-TW" alt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bounded</a:t>
            </a:r>
            <a:r>
              <a:rPr lang="zh-TW" alt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variation</a:t>
            </a:r>
          </a:p>
          <a:p>
            <a:pPr marL="0" indent="0">
              <a:buNone/>
            </a:pPr>
            <a:endParaRPr lang="en-US" altLang="zh-TW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0" indent="0">
              <a:buNone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Adobe Devanagari" panose="02040503050201020203" pitchFamily="18" charset="0"/>
              </a:rPr>
              <a:t>→ 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uniformly</a:t>
            </a:r>
            <a:r>
              <a:rPr lang="zh-TW" alt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approximate</a:t>
            </a:r>
            <a:r>
              <a:rPr lang="zh-TW" alt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on</a:t>
            </a:r>
            <a:r>
              <a:rPr lang="zh-TW" alt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arbitrary</a:t>
            </a:r>
            <a:r>
              <a:rPr lang="zh-TW" alt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stochastic</a:t>
            </a:r>
            <a:r>
              <a:rPr lang="zh-TW" alt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integral</a:t>
            </a:r>
            <a:r>
              <a:rPr lang="zh-TW" alt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by</a:t>
            </a:r>
            <a:r>
              <a:rPr lang="zh-TW" alt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other</a:t>
            </a:r>
            <a:r>
              <a:rPr lang="zh-TW" alt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stochastic</a:t>
            </a:r>
            <a:r>
              <a:rPr lang="zh-TW" alt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integrals</a:t>
            </a:r>
          </a:p>
          <a:p>
            <a:pPr marL="0" indent="0">
              <a:buNone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Adobe Devanagari" panose="02040503050201020203" pitchFamily="18" charset="0"/>
              </a:rPr>
              <a:t>　 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with</a:t>
            </a:r>
            <a:r>
              <a:rPr lang="zh-TW" alt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sz="2400" dirty="0" err="1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conti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.</a:t>
            </a:r>
            <a:r>
              <a:rPr lang="zh-TW" alt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sz="2400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i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ntegrands</a:t>
            </a:r>
            <a:r>
              <a:rPr lang="zh-TW" alt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of</a:t>
            </a:r>
            <a:r>
              <a:rPr lang="zh-TW" alt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bounded</a:t>
            </a:r>
            <a:r>
              <a:rPr lang="zh-TW" altLang="en-US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variation</a:t>
            </a:r>
          </a:p>
          <a:p>
            <a:pPr marL="0" indent="0">
              <a:buNone/>
            </a:pPr>
            <a:endParaRPr lang="en-US" altLang="zh-TW" sz="2400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0" indent="0">
              <a:buNone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Adobe Devanagari" panose="02040503050201020203" pitchFamily="18" charset="0"/>
              </a:rPr>
              <a:t>→ 經濟意義：大投資者的模型可以繼承小投資者的部分特性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Adobe Devanagari" panose="02040503050201020203" pitchFamily="18" charset="0"/>
            </a:endParaRPr>
          </a:p>
          <a:p>
            <a:pPr marL="0" indent="0">
              <a:buNone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Adobe Devanagari" panose="02040503050201020203" pitchFamily="18" charset="0"/>
              </a:rPr>
              <a:t>　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ea typeface="標楷體" panose="03000509000000000000" pitchFamily="65" charset="-120"/>
                <a:cs typeface="Adobe Devanagari" panose="02040503050201020203" pitchFamily="18" charset="0"/>
              </a:rPr>
              <a:t>ex.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Adobe Devanagari" panose="02040503050201020203" pitchFamily="18" charset="0"/>
              </a:rPr>
              <a:t> 可實現的權益、</a:t>
            </a:r>
            <a:r>
              <a:rPr lang="en-US" altLang="zh-TW" sz="2400" dirty="0" smtClean="0">
                <a:latin typeface="Adobe Devanagari" panose="02040503050201020203" pitchFamily="18" charset="0"/>
                <a:ea typeface="標楷體" panose="03000509000000000000" pitchFamily="65" charset="-120"/>
                <a:cs typeface="Adobe Devanagari" panose="02040503050201020203" pitchFamily="18" charset="0"/>
              </a:rPr>
              <a:t>super-replication</a:t>
            </a:r>
            <a:r>
              <a:rPr lang="zh-TW" altLang="en-US" sz="2400" dirty="0" smtClean="0">
                <a:latin typeface="Adobe Devanagari" panose="02040503050201020203" pitchFamily="18" charset="0"/>
                <a:ea typeface="標楷體" panose="03000509000000000000" pitchFamily="65" charset="-120"/>
                <a:cs typeface="Adobe Devanagari" panose="02040503050201020203" pitchFamily="18" charset="0"/>
              </a:rPr>
              <a:t> </a:t>
            </a:r>
            <a:r>
              <a:rPr lang="en-US" altLang="zh-TW" sz="2400" dirty="0" smtClean="0">
                <a:latin typeface="Adobe Devanagari" panose="02040503050201020203" pitchFamily="18" charset="0"/>
                <a:ea typeface="標楷體" panose="03000509000000000000" pitchFamily="65" charset="-120"/>
                <a:cs typeface="Adobe Devanagari" panose="02040503050201020203" pitchFamily="18" charset="0"/>
              </a:rPr>
              <a:t>price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Adobe Devanagari" panose="02040503050201020203" pitchFamily="18" charset="0"/>
              </a:rPr>
              <a:t>、</a:t>
            </a:r>
            <a:r>
              <a:rPr lang="en-US" altLang="zh-TW" sz="2400" dirty="0" smtClean="0">
                <a:latin typeface="Adobe Devanagari" panose="02040503050201020203" pitchFamily="18" charset="0"/>
                <a:ea typeface="標楷體" panose="03000509000000000000" pitchFamily="65" charset="-120"/>
                <a:cs typeface="Adobe Devanagari" panose="02040503050201020203" pitchFamily="18" charset="0"/>
              </a:rPr>
              <a:t>utility</a:t>
            </a:r>
            <a:r>
              <a:rPr lang="zh-TW" altLang="en-US" sz="2400" dirty="0" smtClean="0">
                <a:latin typeface="Adobe Devanagari" panose="02040503050201020203" pitchFamily="18" charset="0"/>
                <a:ea typeface="標楷體" panose="03000509000000000000" pitchFamily="65" charset="-120"/>
                <a:cs typeface="Adobe Devanagari" panose="02040503050201020203" pitchFamily="18" charset="0"/>
              </a:rPr>
              <a:t>、無套利</a:t>
            </a:r>
            <a:endParaRPr lang="zh-TW" altLang="en-US" sz="2400" dirty="0">
              <a:latin typeface="Adobe Devanagari" panose="02040503050201020203" pitchFamily="18" charset="0"/>
              <a:ea typeface="標楷體" panose="03000509000000000000" pitchFamily="65" charset="-120"/>
              <a:cs typeface="Adobe Devanagari" panose="02040503050201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91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dobe Devanagari" panose="02040503050201020203" pitchFamily="18" charset="0"/>
                <a:cs typeface="Adobe Devanagari" panose="02040503050201020203" pitchFamily="18" charset="0"/>
              </a:rPr>
              <a:t>Conclusion</a:t>
            </a:r>
            <a:endParaRPr lang="zh-TW" altLang="en-US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分析</a:t>
            </a:r>
            <a:r>
              <a:rPr lang="en-US" altLang="zh-TW" sz="2400" dirty="0" smtClean="0">
                <a:latin typeface="Adobe Devanagari" panose="02040503050201020203" pitchFamily="18" charset="0"/>
                <a:ea typeface="標楷體" panose="03000509000000000000" pitchFamily="65" charset="-120"/>
                <a:cs typeface="Adobe Devanagari" panose="02040503050201020203" pitchFamily="18" charset="0"/>
              </a:rPr>
              <a:t>Kyle(1985)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所說的，因深度有限而流動度有限的連續時間市場模型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不足：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過度依賴假設（交易策略只在瞬間影響價格）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不能同時處理非流動性的動態（買賣價差、有限可交易量）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過去交易對未來的交易可能性和價格有持久的影響</a:t>
            </a:r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29358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197</Words>
  <Application>Microsoft Office PowerPoint</Application>
  <PresentationFormat>寬螢幕</PresentationFormat>
  <Paragraphs>42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新細明體</vt:lpstr>
      <vt:lpstr>標楷體</vt:lpstr>
      <vt:lpstr>Adobe Devanagari</vt:lpstr>
      <vt:lpstr>Arial</vt:lpstr>
      <vt:lpstr>Calibri</vt:lpstr>
      <vt:lpstr>Calibri Light</vt:lpstr>
      <vt:lpstr>Cambria Math</vt:lpstr>
      <vt:lpstr>Office 佈景主題</vt:lpstr>
      <vt:lpstr>Hedging and Portfolio Optimization in Financial Market with a Large Trader</vt:lpstr>
      <vt:lpstr>Introduction</vt:lpstr>
      <vt:lpstr>Section 1.</vt:lpstr>
      <vt:lpstr>Section 2.</vt:lpstr>
      <vt:lpstr>Section 3.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Hedging and Portfolio Optimization in Financial Market with a Large Trader</dc:title>
  <dc:creator>子謙 邢</dc:creator>
  <cp:lastModifiedBy>子謙 邢</cp:lastModifiedBy>
  <cp:revision>8</cp:revision>
  <dcterms:created xsi:type="dcterms:W3CDTF">2023-02-28T11:39:17Z</dcterms:created>
  <dcterms:modified xsi:type="dcterms:W3CDTF">2023-02-28T14:07:00Z</dcterms:modified>
</cp:coreProperties>
</file>